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bin" ContentType="application/vnd.openxmlformats-officedocument.oleObject"/>
  <Default Extension="rels" ContentType="application/vnd.openxmlformats-package.relationships+xml"/>
  <Default Extension="wmf" ContentType="image/x-wmf"/>
  <Default Extension="jpeg" ContentType="image/jpeg"/>
  <Override PartName="/ppt/slides/slide27.xml" ContentType="application/vnd.openxmlformats-officedocument.presentationml.slide+xml"/>
  <Override PartName="/ppt/slides/slide29.xml" ContentType="application/vnd.openxmlformats-officedocument.presentationml.slide+xml"/>
  <Override PartName="/ppt/notesSlides/notesSlide14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24.xml" ContentType="application/vnd.openxmlformats-officedocument.presentationml.slide+xml"/>
  <Override PartName="/ppt/notesSlides/notesSlide24.xml" ContentType="application/vnd.openxmlformats-officedocument.presentationml.notesSlide+xml"/>
  <Override PartName="/ppt/notesSlides/notesSlide8.xml" ContentType="application/vnd.openxmlformats-officedocument.presentationml.notesSlide+xml"/>
  <Override PartName="/ppt/slides/slide17.xml" ContentType="application/vnd.openxmlformats-officedocument.presentationml.slide+xml"/>
  <Override PartName="/ppt/slides/slide9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31.xml" ContentType="application/vnd.openxmlformats-officedocument.presentationml.notesSlide+xml"/>
  <Override PartName="/ppt/slides/slide5.xml" ContentType="application/vnd.openxmlformats-officedocument.presentationml.slide+xml"/>
  <Override PartName="/ppt/slides/slide10.xml" ContentType="application/vnd.openxmlformats-officedocument.presentationml.slide+xml"/>
  <Override PartName="/ppt/slides/slide22.xml" ContentType="application/vnd.openxmlformats-officedocument.presentationml.slide+xml"/>
  <Override PartName="/ppt/slides/slide13.xml" ContentType="application/vnd.openxmlformats-officedocument.presentationml.slide+xml"/>
  <Override PartName="/ppt/slides/slide3.xml" ContentType="application/vnd.openxmlformats-officedocument.presentationml.slide+xml"/>
  <Override PartName="/ppt/notesSlides/notesSlide6.xml" ContentType="application/vnd.openxmlformats-officedocument.presentationml.notesSlide+xml"/>
  <Override PartName="/ppt/notesSlides/notesSlide19.xml" ContentType="application/vnd.openxmlformats-officedocument.presentationml.notesSlide+xml"/>
  <Override PartName="/ppt/slides/slide19.xml" ContentType="application/vnd.openxmlformats-officedocument.presentationml.slide+xml"/>
  <Override PartName="/ppt/viewProps.xml" ContentType="application/vnd.openxmlformats-officedocument.presentationml.viewProps+xml"/>
  <Override PartName="/ppt/slides/slide25.xml" ContentType="application/vnd.openxmlformats-officedocument.presentationml.slide+xml"/>
  <Override PartName="/ppt/presentation.xml" ContentType="application/vnd.openxmlformats-officedocument.presentationml.presentation.main+xml"/>
  <Override PartName="/ppt/slides/slide20.xml" ContentType="application/vnd.openxmlformats-officedocument.presentationml.slide+xml"/>
  <Override PartName="/ppt/slides/slide7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28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1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31.xml" ContentType="application/vnd.openxmlformats-officedocument.presentationml.slide+xml"/>
  <Override PartName="/ppt/notesSlides/notesSlide16.xml" ContentType="application/vnd.openxmlformats-officedocument.presentationml.notesSlide+xml"/>
  <Override PartName="/ppt/tableStyles.xml" ContentType="application/vnd.openxmlformats-officedocument.presentationml.tableStyles+xml"/>
  <Override PartName="/ppt/slides/slide4.xml" ContentType="application/vnd.openxmlformats-officedocument.presentationml.slide+xml"/>
  <Override PartName="/ppt/theme/theme1.xml" ContentType="application/vnd.openxmlformats-officedocument.theme+xml"/>
  <Override PartName="/ppt/slideLayouts/slideLayout8.xml" ContentType="application/vnd.openxmlformats-officedocument.presentationml.slideLayout+xml"/>
  <Override PartName="/ppt/slides/slide30.xml" ContentType="application/vnd.openxmlformats-officedocument.presentationml.slide+xml"/>
  <Override PartName="/ppt/slides/slide26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ppt/slideLayouts/slideLayout5.xml" ContentType="application/vnd.openxmlformats-officedocument.presentationml.slideLayout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notesSlides/notesSlide2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29.xml" ContentType="application/vnd.openxmlformats-officedocument.presentationml.notesSlide+xml"/>
  <Override PartName="/ppt/slides/slide36.xml" ContentType="application/vnd.openxmlformats-officedocument.presentationml.slide+xml"/>
  <Override PartName="/ppt/slideLayouts/slideLayout2.xml" ContentType="application/vnd.openxmlformats-officedocument.presentationml.slideLayout+xml"/>
  <Override PartName="/ppt/slides/slide6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notesSlides/notesSlide30.xml" ContentType="application/vnd.openxmlformats-officedocument.presentationml.notesSlide+xml"/>
  <Override PartName="/ppt/notesSlides/notesSlide10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20.xml" ContentType="application/vnd.openxmlformats-officedocument.presentationml.notesSlide+xml"/>
  <Override PartName="/ppt/notesSlides/notesSlide23.xml" ContentType="application/vnd.openxmlformats-officedocument.presentationml.notesSlide+xml"/>
  <Override PartName="/ppt/slides/slide28.xml" ContentType="application/vnd.openxmlformats-officedocument.presentationml.slide+xml"/>
  <Override PartName="/ppt/slides/slide12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s/slide21.xml" ContentType="application/vnd.openxmlformats-officedocument.presentationml.slide+xml"/>
  <Override PartName="/ppt/notesSlides/notesSlide27.xml" ContentType="application/vnd.openxmlformats-officedocument.presentationml.notesSlide+xml"/>
  <Override PartName="/ppt/slides/slide11.xml" ContentType="application/vnd.openxmlformats-officedocument.presentationml.slide+xml"/>
  <Override PartName="/ppt/notesSlides/notesSlide13.xml" ContentType="application/vnd.openxmlformats-officedocument.presentationml.notesSlide+xml"/>
  <Override PartName="/ppt/notesSlides/notesSlide9.xml" ContentType="application/vnd.openxmlformats-officedocument.presentationml.notesSlide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26.xml" ContentType="application/vnd.openxmlformats-officedocument.presentationml.notesSlide+xml"/>
  <Override PartName="/ppt/notesSlides/notesSlide22.xml" ContentType="application/vnd.openxmlformats-officedocument.presentationml.notes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notesSlides/notesSlide4.xml" ContentType="application/vnd.openxmlformats-officedocument.presentationml.notesSlide+xml"/>
  <Override PartName="/ppt/slides/slide16.xml" ContentType="application/vnd.openxmlformats-officedocument.presentationml.slide+xml"/>
  <Override PartName="/ppt/slides/slide2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1.xml" ContentType="application/vnd.openxmlformats-officedocument.presentationml.slide+xml"/>
  <Override PartName="/ppt/notesSlides/notesSlide32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1.xml" ContentType="application/vnd.openxmlformats-officedocument.presentationml.notes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notesSlides/notesSlide15.xml" ContentType="application/vnd.openxmlformats-officedocument.presentationml.notesSlide+xml"/>
  <Override PartName="/docProps/app.xml" ContentType="application/vnd.openxmlformats-officedocument.extended-properties+xml"/>
  <Override PartName="/ppt/slides/slide18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40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  <p:sldId id="291" r:id="rId39"/>
  </p:sldIdLst>
  <p:sldSz cx="12192000" cy="6858000"/>
  <p:notesSz cx="12192000" cy="6858000"/>
  <p:defaultTextStyle>
    <a:defPPr>
      <a:defRPr lang="en"/>
    </a:defPPr>
    <a:lvl1pPr marL="0" algn="l" defTabSz="91440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>
      <p:cViewPr>
        <p:scale>
          <a:sx n="0" d="10132900"/>
          <a:sy n="0" d="0"/>
        </p:scale>
        <p:origin x="15248008" y="7"/>
      </p:cViewPr>
      <p:guideLst>
        <p:guide pos="3840"/>
        <p:guide pos="2160" orient="horz"/>
      </p:guideLst>
    </p:cSldViewPr>
  </p:slideViewPr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<Relationship Id="rId39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1" Type="http://schemas.openxmlformats.org/officeDocument/2006/relationships/presProps" Target="presProps.xml" /><Relationship Id="rId42" Type="http://schemas.openxmlformats.org/officeDocument/2006/relationships/tableStyles" Target="tableStyles.xml" /><Relationship Id="rId43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2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3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1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 ?>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 ?>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 ?>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 ?>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 ?>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 ?>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 ?>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 ?>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 ?>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 ?>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0101047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5989597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Each group receives 12 cards : from 2 to King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7982488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608116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2286864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in the event of a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bidding tie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95571266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637326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3386319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groups with the same highest bid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/>
          </a:p>
        </p:txBody>
      </p:sp>
      <p:sp>
        <p:nvSpPr>
          <p:cNvPr id="64833875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4431056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1990552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will be given a chance to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Times New Roman"/>
                <a:ea typeface="Times New Roman"/>
                <a:cs typeface="Times New Roman"/>
              </a:rPr>
              <a:t>outbid 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each other</a:t>
            </a:r>
            <a:endParaRPr/>
          </a:p>
        </p:txBody>
      </p:sp>
      <p:sp>
        <p:nvSpPr>
          <p:cNvPr id="17764046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1546089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7082759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any other ties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that is not the highest bid will be decided by a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random draw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/>
          </a:p>
        </p:txBody>
      </p:sp>
      <p:sp>
        <p:nvSpPr>
          <p:cNvPr id="195914731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3936135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564439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winner 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of the bidding will be the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 starting group</a:t>
            </a:r>
            <a:endParaRPr sz="1200" b="1" i="0" u="none" strike="noStrike" cap="none" spc="0">
              <a:solidFill>
                <a:srgbClr val="FF8800"/>
              </a:solidFill>
              <a:latin typeface="Times New Roman"/>
              <a:cs typeface="Times New Roman"/>
            </a:endParaRPr>
          </a:p>
          <a:p>
            <a:pPr>
              <a:defRPr/>
            </a:pP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/>
          </a:p>
        </p:txBody>
      </p:sp>
      <p:sp>
        <p:nvSpPr>
          <p:cNvPr id="65875094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550249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771344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group members will take turns guessing the answers on the board</a:t>
            </a:r>
            <a:endParaRPr/>
          </a:p>
        </p:txBody>
      </p:sp>
      <p:sp>
        <p:nvSpPr>
          <p:cNvPr id="148066881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452644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9499290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There are up to 10 possible answers per round</a:t>
            </a:r>
            <a:endParaRPr/>
          </a:p>
        </p:txBody>
      </p:sp>
      <p:sp>
        <p:nvSpPr>
          <p:cNvPr id="3551628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73249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651952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cs typeface="Calibri"/>
              </a:rPr>
              <a:t>three answers on the board = 1 Winning Point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13706895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355591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78213543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Times New Roman"/>
                <a:cs typeface="Times New Roman"/>
              </a:rPr>
              <a:t>if the answer is not on the board, it will result to a strike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sz="1200"/>
          </a:p>
          <a:p>
            <a:pPr>
              <a:defRPr/>
            </a:pPr>
            <a:endParaRPr/>
          </a:p>
        </p:txBody>
      </p:sp>
      <p:sp>
        <p:nvSpPr>
          <p:cNvPr id="66506814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342783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6782879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cs typeface="Calibri"/>
              </a:rPr>
              <a:t>three strikes will be the end of the current group’s turn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6754163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171366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24211362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Each group receives 12 cards : from 2 to King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51373536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808003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208766152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which means a chance for the other groups to steal</a:t>
            </a:r>
            <a:endParaRPr sz="1200"/>
          </a:p>
        </p:txBody>
      </p:sp>
      <p:sp>
        <p:nvSpPr>
          <p:cNvPr id="39940301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754005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991873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order of the steal</a:t>
            </a:r>
            <a:endParaRPr sz="12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will be based on the other groups’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bids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58175154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7310554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79387363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From highest to lowest</a:t>
            </a:r>
            <a:endParaRPr/>
          </a:p>
        </p:txBody>
      </p:sp>
      <p:sp>
        <p:nvSpPr>
          <p:cNvPr id="76460297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142528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58540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stealing group </a:t>
            </a:r>
            <a:endParaRPr sz="12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will have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only</a:t>
            </a:r>
            <a:endParaRPr sz="12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1200" b="1" i="0" u="none" strike="noStrike" cap="none" spc="0">
                <a:solidFill>
                  <a:srgbClr val="FF8800"/>
                </a:solidFill>
                <a:latin typeface="Times New Roman"/>
                <a:ea typeface="Times New Roman"/>
                <a:cs typeface="Times New Roman"/>
              </a:rPr>
              <a:t>1 chance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 to steal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739785423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00815284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1693522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Times New Roman"/>
                <a:cs typeface="Times New Roman"/>
              </a:rPr>
              <a:t>a correct answer means a succesful steal</a:t>
            </a:r>
            <a:r>
              <a:rPr lang="fr-FR" sz="1200" b="0" i="0" u="none" strike="noStrike" cap="none" spc="0">
                <a:solidFill>
                  <a:schemeClr val="tx1"/>
                </a:solidFill>
                <a:latin typeface="Times New Roman"/>
                <a:cs typeface="Times New Roman"/>
              </a:rPr>
              <a:t>, the point will be awarded to the stealing group. The round ends.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88587803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5843600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8461233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Times New Roman"/>
                <a:cs typeface="Times New Roman"/>
              </a:rPr>
              <a:t>if the answer is not on the board, it will result to failure to steal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sz="1200"/>
          </a:p>
          <a:p>
            <a:pPr>
              <a:defRPr/>
            </a:pPr>
            <a:endParaRPr/>
          </a:p>
        </p:txBody>
      </p:sp>
      <p:sp>
        <p:nvSpPr>
          <p:cNvPr id="13537993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5967333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94743779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and it will be a chance for the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next group 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to steal</a:t>
            </a:r>
            <a:endParaRPr/>
          </a:p>
        </p:txBody>
      </p:sp>
      <p:sp>
        <p:nvSpPr>
          <p:cNvPr id="38628419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454390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91180277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round ends after a successful steal</a:t>
            </a:r>
            <a:endParaRPr/>
          </a:p>
        </p:txBody>
      </p:sp>
      <p:sp>
        <p:nvSpPr>
          <p:cNvPr id="111719521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401506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30899091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failed steal of all the remaining groups will result to the point being awarded to the round’s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starting group</a:t>
            </a:r>
            <a:endParaRPr sz="12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>
              <a:defRPr/>
            </a:pPr>
            <a:endParaRPr/>
          </a:p>
        </p:txBody>
      </p:sp>
      <p:sp>
        <p:nvSpPr>
          <p:cNvPr id="159076433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001337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9071877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After 9 rounds</a:t>
            </a:r>
            <a:endParaRPr/>
          </a:p>
        </p:txBody>
      </p:sp>
      <p:sp>
        <p:nvSpPr>
          <p:cNvPr id="15577600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r>
              <a:rPr/>
              <a:t>On to the playing mechanics</a:t>
            </a: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426008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1696617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group with most points will win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7656521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869530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53819114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in the event of a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tie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349817788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045918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7379532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there will be a bonus round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90020757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4463610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64997908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game starts by revealing the </a:t>
            </a:r>
            <a:endParaRPr sz="12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  <a:p>
            <a:pPr algn="l">
              <a:defRPr/>
            </a:pPr>
            <a:r>
              <a:rPr lang="en" sz="1200" b="1" i="0" u="none" strike="noStrike" cap="none" spc="0">
                <a:solidFill>
                  <a:schemeClr val="accent2"/>
                </a:solidFill>
                <a:latin typeface="Cousine"/>
                <a:ea typeface="Cousine"/>
                <a:cs typeface="Cousine"/>
              </a:rPr>
              <a:t>1st question</a:t>
            </a:r>
            <a:r>
              <a:rPr lang="en" sz="1200" b="1" i="0" u="none" strike="noStrike" cap="none" spc="0">
                <a:solidFill>
                  <a:schemeClr val="accent2"/>
                </a:solidFill>
                <a:latin typeface="Times New Roman"/>
                <a:ea typeface="Times New Roman"/>
                <a:cs typeface="Times New Roman"/>
              </a:rPr>
              <a:t> </a:t>
            </a:r>
            <a:endParaRPr sz="1200" b="1" i="0" u="none" strike="noStrike" cap="none" spc="0">
              <a:solidFill>
                <a:schemeClr val="accent2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sz="1200">
              <a:solidFill>
                <a:schemeClr val="bg1"/>
              </a:solidFill>
            </a:endParaRPr>
          </a:p>
        </p:txBody>
      </p:sp>
      <p:sp>
        <p:nvSpPr>
          <p:cNvPr id="103811482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0849886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46177281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cs typeface="Calibri"/>
              </a:rPr>
              <a:t>1st question will be round one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156466517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5283795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9795806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To play the game, groups need to pay Questioning Processing Fees which will be paid using CHF</a:t>
            </a:r>
            <a:endParaRPr sz="1200" b="0" i="0" u="none" strike="noStrike" cap="none" spc="0">
              <a:solidFill>
                <a:schemeClr val="tx1"/>
              </a:solidFill>
              <a:latin typeface="Calibri"/>
              <a:cs typeface="Calibri"/>
            </a:endParaRPr>
          </a:p>
          <a:p>
            <a:pPr algn="l">
              <a:defRPr/>
            </a:pP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326993372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7155446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22844086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fr-FR" sz="1200" b="0" i="0" u="none" strike="noStrike" cap="none" spc="0">
                <a:solidFill>
                  <a:schemeClr val="tx1"/>
                </a:solidFill>
                <a:latin typeface="Calibri"/>
                <a:ea typeface="Calibri"/>
                <a:cs typeface="Calibri"/>
              </a:rPr>
              <a:t>You only have 90 CHF for 9 questions. Bid wisely!</a:t>
            </a: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>
              <a:defRPr/>
            </a:pPr>
            <a:endParaRPr/>
          </a:p>
        </p:txBody>
      </p:sp>
      <p:sp>
        <p:nvSpPr>
          <p:cNvPr id="200669502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188758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0248629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sz="1200">
                <a:solidFill>
                  <a:schemeClr val="bg1"/>
                </a:solidFill>
              </a:rPr>
              <a:t>Groups will be given 30 seconds to decide on their bid for the each round</a:t>
            </a:r>
            <a:endParaRPr sz="1200">
              <a:solidFill>
                <a:schemeClr val="bg1"/>
              </a:solidFill>
            </a:endParaRPr>
          </a:p>
        </p:txBody>
      </p:sp>
      <p:sp>
        <p:nvSpPr>
          <p:cNvPr id="12926479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9152700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429610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group with the </a:t>
            </a:r>
            <a:r>
              <a:rPr lang="en" sz="12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highest bid</a:t>
            </a: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starts </a:t>
            </a:r>
            <a:endParaRPr sz="12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" sz="1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round</a:t>
            </a:r>
            <a:endParaRPr sz="1200">
              <a:solidFill>
                <a:schemeClr val="bg1"/>
              </a:solidFill>
            </a:endParaRPr>
          </a:p>
          <a:p>
            <a:pPr algn="l">
              <a:defRPr/>
            </a:pPr>
            <a:endParaRPr lang="fr-FR" sz="1200" b="0" i="0" u="none" strike="noStrike" cap="none" spc="0">
              <a:solidFill>
                <a:schemeClr val="tx1"/>
              </a:solidFill>
              <a:latin typeface="Times New Roman"/>
              <a:cs typeface="Times New Roman"/>
            </a:endParaRPr>
          </a:p>
        </p:txBody>
      </p:sp>
      <p:sp>
        <p:nvSpPr>
          <p:cNvPr id="178322972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" userDrawn="1">
  <p:cSld name="Diapositive de titr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ctrTitle" hasCustomPrompt="0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Sous-titre 2" hidden="0"/>
          <p:cNvSpPr>
            <a:spLocks noGrp="1"/>
          </p:cNvSpPr>
          <p:nvPr isPhoto="0" userDrawn="0">
            <p:ph type="subTitle" idx="1" hasCustomPrompt="0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fr-FR"/>
              <a:t>Modifiez le style des sous-titres du masque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x" userDrawn="1">
  <p:cSld name="Titre et texte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texte vertical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vertTitleAndTx" userDrawn="1">
  <p:cSld name="Titre vertical et text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vertical 1" hidden="0"/>
          <p:cNvSpPr>
            <a:spLocks noGrp="1"/>
          </p:cNvSpPr>
          <p:nvPr isPhoto="0" userDrawn="0">
            <p:ph type="title" orient="vert" hasCustomPrompt="0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texte vertical 2" hidden="0"/>
          <p:cNvSpPr>
            <a:spLocks noGrp="1"/>
          </p:cNvSpPr>
          <p:nvPr isPhoto="0" userDrawn="0">
            <p:ph type="body" orient="vert" idx="1" hasCustomPrompt="0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re et contenu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contenu 2" hidden="0"/>
          <p:cNvSpPr>
            <a:spLocks noGrp="1"/>
          </p:cNvSpPr>
          <p:nvPr isPhoto="0" userDrawn="0">
            <p:ph idx="1" hasCustomPrompt="0"/>
          </p:nvPr>
        </p:nvSpPr>
        <p:spPr bwMode="auto"/>
        <p:txBody>
          <a:bodyPr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secHead" userDrawn="1">
  <p:cSld name="Titre de sec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texte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Deux contenu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contenu 2" hidden="0"/>
          <p:cNvSpPr>
            <a:spLocks noGrp="1"/>
          </p:cNvSpPr>
          <p:nvPr isPhoto="0" userDrawn="0">
            <p:ph sz="half" idx="1" hasCustomPrompt="0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u contenu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7" name="Espace réservé de la date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8" name="Espace réservé du pied de page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TxTwoObj" userDrawn="1">
  <p:cSld name="Comparais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texte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6" name="Espace réservé du contenu 3" hidden="0"/>
          <p:cNvSpPr>
            <a:spLocks noGrp="1"/>
          </p:cNvSpPr>
          <p:nvPr isPhoto="0" userDrawn="0">
            <p:ph sz="half" idx="2" hasCustomPrompt="0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7" name="Espace réservé du texte 4" hidden="0"/>
          <p:cNvSpPr>
            <a:spLocks noGrp="1"/>
          </p:cNvSpPr>
          <p:nvPr isPhoto="0" userDrawn="0">
            <p:ph type="body" sz="quarter" idx="3" hasCustomPrompt="0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8" name="Espace réservé du contenu 5" hidden="0"/>
          <p:cNvSpPr>
            <a:spLocks noGrp="1"/>
          </p:cNvSpPr>
          <p:nvPr isPhoto="0" userDrawn="0">
            <p:ph sz="quarter" idx="4" hasCustomPrompt="0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9" name="Espace réservé de la date 6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10" name="Espace réservé du pied de page 7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11" name="Espace réservé du numéro de diapositive 8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re seu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/>
        <p:txBody>
          <a:bodyPr/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e la date 2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6" name="Espace réservé du pied de page 3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7" name="Espace réservé du numéro de diapositive 4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V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1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5" name="Espace réservé du pied de page 2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6" name="Espace réservé du numéro de diapositive 3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Tx" userDrawn="1">
  <p:cSld name="Contenu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contenu 2" hidden="0"/>
          <p:cNvSpPr>
            <a:spLocks noGrp="1"/>
          </p:cNvSpPr>
          <p:nvPr isPhoto="0" userDrawn="0">
            <p:ph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u texte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8" name="Espace réservé du pied de page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picTx" userDrawn="1">
  <p:cSld name="Image avec légen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Titr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pour une image  2" hidden="0"/>
          <p:cNvSpPr>
            <a:spLocks noGrp="1"/>
          </p:cNvSpPr>
          <p:nvPr isPhoto="0" userDrawn="0">
            <p:ph type="pic" idx="1" hasCustomPrompt="0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fr-FR"/>
          </a:p>
        </p:txBody>
      </p:sp>
      <p:sp>
        <p:nvSpPr>
          <p:cNvPr id="6" name="Espace réservé du texte 3" hidden="0"/>
          <p:cNvSpPr>
            <a:spLocks noGrp="1"/>
          </p:cNvSpPr>
          <p:nvPr isPhoto="0" userDrawn="0">
            <p:ph type="body" sz="half" idx="2" hasCustomPrompt="0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</p:txBody>
      </p:sp>
      <p:sp>
        <p:nvSpPr>
          <p:cNvPr id="7" name="Espace réservé de la date 4" hidden="0"/>
          <p:cNvSpPr>
            <a:spLocks noGrp="1"/>
          </p:cNvSpPr>
          <p:nvPr isPhoto="0" userDrawn="0">
            <p:ph type="dt" sz="half" idx="10" hasCustomPrompt="0"/>
          </p:nvPr>
        </p:nvSpPr>
        <p:spPr bwMode="auto"/>
        <p:txBody>
          <a:bodyPr/>
          <a:lstStyle/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8" name="Espace réservé du pied de page 5" hidden="0"/>
          <p:cNvSpPr>
            <a:spLocks noGrp="1"/>
          </p:cNvSpPr>
          <p:nvPr isPhoto="0" userDrawn="0">
            <p:ph type="ftr" sz="quarter" idx="11" hasCustomPrompt="0"/>
          </p:nvPr>
        </p:nvSpPr>
        <p:spPr bwMode="auto"/>
        <p:txBody>
          <a:bodyPr/>
          <a:lstStyle/>
          <a:p>
            <a:pPr>
              <a:defRPr/>
            </a:pPr>
            <a:endParaRPr lang="fr-FR"/>
          </a:p>
        </p:txBody>
      </p:sp>
      <p:sp>
        <p:nvSpPr>
          <p:cNvPr id="9" name="Espace réservé du numéro de diapositive 6" hidden="0"/>
          <p:cNvSpPr>
            <a:spLocks noGrp="1"/>
          </p:cNvSpPr>
          <p:nvPr isPhoto="0" userDrawn="0">
            <p:ph type="sldNum" sz="quarter" idx="12" hasCustomPrompt="0"/>
          </p:nvPr>
        </p:nvSpPr>
        <p:spPr bwMode="auto"/>
        <p:txBody>
          <a:bodyPr/>
          <a:lstStyle/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Espace réservé du titre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fr-FR"/>
              <a:t>Modifiez le style du titre</a:t>
            </a:r>
            <a:endParaRPr/>
          </a:p>
        </p:txBody>
      </p:sp>
      <p:sp>
        <p:nvSpPr>
          <p:cNvPr id="5" name="Espace réservé du texte 2" hidden="0"/>
          <p:cNvSpPr>
            <a:spLocks noGrp="1"/>
          </p:cNvSpPr>
          <p:nvPr isPhoto="0" userDrawn="0">
            <p:ph type="body" idx="1" hasCustomPrompt="0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fr-FR"/>
              <a:t>Cliquez pour modifier les styles du texte du masque</a:t>
            </a:r>
            <a:endParaRPr/>
          </a:p>
          <a:p>
            <a:pPr lvl="1">
              <a:defRPr/>
            </a:pPr>
            <a:r>
              <a:rPr lang="fr-FR"/>
              <a:t>Deuxième niveau</a:t>
            </a:r>
            <a:endParaRPr/>
          </a:p>
          <a:p>
            <a:pPr lvl="2">
              <a:defRPr/>
            </a:pPr>
            <a:r>
              <a:rPr lang="fr-FR"/>
              <a:t>Troisième niveau</a:t>
            </a:r>
            <a:endParaRPr/>
          </a:p>
          <a:p>
            <a:pPr lvl="3">
              <a:defRPr/>
            </a:pPr>
            <a:r>
              <a:rPr lang="fr-FR"/>
              <a:t>Quatrième niveau</a:t>
            </a:r>
            <a:endParaRPr/>
          </a:p>
          <a:p>
            <a:pPr lvl="4">
              <a:defRPr/>
            </a:pPr>
            <a:r>
              <a:rPr lang="fr-FR"/>
              <a:t>Cinquième niveau</a:t>
            </a:r>
            <a:endParaRPr/>
          </a:p>
        </p:txBody>
      </p:sp>
      <p:sp>
        <p:nvSpPr>
          <p:cNvPr id="6" name="Espace réservé de la date 3" hidden="0"/>
          <p:cNvSpPr>
            <a:spLocks noGrp="1"/>
          </p:cNvSpPr>
          <p:nvPr isPhoto="0" userDrawn="0">
            <p:ph type="dt" sz="half" idx="2" hasCustomPrompt="0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DF1B2DB4-5BBE-4C1D-B64D-8AA0C2A19F9F}" type="datetimeFigureOut">
              <a:rPr lang="fr-FR"/>
              <a:t/>
            </a:fld>
            <a:endParaRPr lang="fr-FR"/>
          </a:p>
        </p:txBody>
      </p:sp>
      <p:sp>
        <p:nvSpPr>
          <p:cNvPr id="7" name="Espace réservé du pied de page 4" hidden="0"/>
          <p:cNvSpPr>
            <a:spLocks noGrp="1"/>
          </p:cNvSpPr>
          <p:nvPr isPhoto="0" userDrawn="0">
            <p:ph type="ftr" sz="quarter" idx="3" hasCustomPrompt="0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fr-FR"/>
          </a:p>
        </p:txBody>
      </p:sp>
      <p:sp>
        <p:nvSpPr>
          <p:cNvPr id="8" name="Espace réservé du numéro de diapositive 5" hidden="0"/>
          <p:cNvSpPr>
            <a:spLocks noGrp="1"/>
          </p:cNvSpPr>
          <p:nvPr isPhoto="0" userDrawn="0">
            <p:ph type="sldNum" sz="quarter" idx="4" hasCustomPrompt="0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0251B9-8886-412C-8C92-36824EE89554}" type="slidenum">
              <a:rPr lang="fr-FR"/>
              <a:t/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png"/></Relationships>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8.png"/></Relationships>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0.png"/></Relationships>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7.png"/></Relationships>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1.png"/></Relationships>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/Relationships>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/Relationships>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alphaModFix amt="99999"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90381486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981073" y="166687"/>
            <a:ext cx="10229850" cy="65246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97415014" name=""/>
          <p:cNvSpPr txBox="1"/>
          <p:nvPr/>
        </p:nvSpPr>
        <p:spPr bwMode="auto">
          <a:xfrm flipH="0" flipV="0">
            <a:off x="4516799" y="2000970"/>
            <a:ext cx="7049219" cy="25301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90 </a:t>
            </a: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CHF 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9 questions</a:t>
            </a:r>
            <a:endParaRPr sz="8000">
              <a:solidFill>
                <a:schemeClr val="bg1"/>
              </a:solidFill>
            </a:endParaRPr>
          </a:p>
        </p:txBody>
      </p:sp>
      <p:pic>
        <p:nvPicPr>
          <p:cNvPr id="102082656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-1316560" y="2476499"/>
            <a:ext cx="5985760" cy="5985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4972209" name=""/>
          <p:cNvSpPr txBox="1"/>
          <p:nvPr/>
        </p:nvSpPr>
        <p:spPr bwMode="auto">
          <a:xfrm flipH="0" flipV="0">
            <a:off x="935398" y="1335508"/>
            <a:ext cx="10383690" cy="40541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20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30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accent2"/>
                </a:solidFill>
                <a:latin typeface="Cousine"/>
                <a:ea typeface="Cousine"/>
                <a:cs typeface="Cousine"/>
              </a:rPr>
              <a:t>seconds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71636093" name=""/>
          <p:cNvSpPr txBox="1"/>
          <p:nvPr/>
        </p:nvSpPr>
        <p:spPr bwMode="auto">
          <a:xfrm flipH="0" flipV="0">
            <a:off x="935398" y="1938807"/>
            <a:ext cx="10658698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group with the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highest bid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starts 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round</a:t>
            </a:r>
            <a:endParaRPr sz="6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06828783" name=""/>
          <p:cNvSpPr txBox="1"/>
          <p:nvPr/>
        </p:nvSpPr>
        <p:spPr bwMode="auto">
          <a:xfrm flipH="0" flipV="0">
            <a:off x="935397" y="2886326"/>
            <a:ext cx="10724936" cy="10062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in the event of a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tie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96023505" name=""/>
          <p:cNvSpPr txBox="1"/>
          <p:nvPr/>
        </p:nvSpPr>
        <p:spPr bwMode="auto">
          <a:xfrm flipH="0" flipV="0">
            <a:off x="935397" y="2450186"/>
            <a:ext cx="10767056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the groups with the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same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highest bid</a:t>
            </a:r>
            <a:r>
              <a:rPr sz="6000" b="1" i="0" u="none" strike="noStrike" cap="none" spc="0">
                <a:solidFill>
                  <a:srgbClr val="FF8800"/>
                </a:solidFill>
                <a:latin typeface="Times New Roman"/>
                <a:cs typeface="Times New Roman"/>
              </a:rPr>
              <a:t> 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53710550" name=""/>
          <p:cNvSpPr txBox="1"/>
          <p:nvPr/>
        </p:nvSpPr>
        <p:spPr bwMode="auto">
          <a:xfrm flipH="0" flipV="0">
            <a:off x="935397" y="2450186"/>
            <a:ext cx="10767056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will be given a chance to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Times New Roman"/>
                <a:ea typeface="Times New Roman"/>
                <a:cs typeface="Times New Roman"/>
              </a:rPr>
              <a:t>outbid 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Times New Roman"/>
                <a:ea typeface="Times New Roman"/>
                <a:cs typeface="Times New Roman"/>
              </a:rPr>
              <a:t>each other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71131671" name=""/>
          <p:cNvSpPr txBox="1"/>
          <p:nvPr/>
        </p:nvSpPr>
        <p:spPr bwMode="auto">
          <a:xfrm flipH="0" flipV="0">
            <a:off x="935397" y="2008286"/>
            <a:ext cx="10797656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any other ties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will be decided by a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random draw </a:t>
            </a:r>
            <a:r>
              <a:rPr sz="6000" b="1" i="0" u="none" strike="noStrike" cap="none" spc="0">
                <a:solidFill>
                  <a:srgbClr val="FF8800"/>
                </a:solidFill>
                <a:latin typeface="Times New Roman"/>
                <a:cs typeface="Times New Roman"/>
              </a:rPr>
              <a:t> </a:t>
            </a:r>
            <a:endParaRPr sz="6000" b="1" i="0" u="none" strike="noStrike" cap="none" spc="0">
              <a:solidFill>
                <a:srgbClr val="FF88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1721807" name=""/>
          <p:cNvSpPr txBox="1"/>
          <p:nvPr/>
        </p:nvSpPr>
        <p:spPr bwMode="auto">
          <a:xfrm flipH="0" flipV="0">
            <a:off x="935397" y="2026466"/>
            <a:ext cx="10834016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the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winner 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of the bidding will be the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 starting group</a:t>
            </a:r>
            <a:endParaRPr sz="6000" b="1" i="0" u="none" strike="noStrike" cap="none" spc="0">
              <a:solidFill>
                <a:srgbClr val="FF8800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57323464" name=""/>
          <p:cNvSpPr txBox="1"/>
          <p:nvPr/>
        </p:nvSpPr>
        <p:spPr bwMode="auto">
          <a:xfrm flipH="0" flipV="0">
            <a:off x="935397" y="1482506"/>
            <a:ext cx="10660497" cy="37493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Group members will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take turns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guessing the answers on the board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1358619" name=""/>
          <p:cNvSpPr txBox="1"/>
          <p:nvPr/>
        </p:nvSpPr>
        <p:spPr bwMode="auto">
          <a:xfrm flipH="0" flipV="0">
            <a:off x="935397" y="2410587"/>
            <a:ext cx="10687856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Up to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10 possible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answers per round 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alphaModFix amt="99999"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14469436" name=""/>
          <p:cNvSpPr txBox="1"/>
          <p:nvPr/>
        </p:nvSpPr>
        <p:spPr bwMode="auto">
          <a:xfrm flipH="0" flipV="0">
            <a:off x="2002198" y="2402378"/>
            <a:ext cx="8627717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2000" b="1" i="0" u="none" strike="noStrike" cap="none" spc="0">
                <a:solidFill>
                  <a:schemeClr val="bg1"/>
                </a:solidFill>
                <a:latin typeface="DejaVu Serif"/>
                <a:ea typeface="Cousine"/>
                <a:cs typeface="DejaVu Serif"/>
              </a:rPr>
              <a:t>Overview</a:t>
            </a:r>
            <a:endParaRPr sz="1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00959266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754815" y="944775"/>
            <a:ext cx="4762498" cy="4762498"/>
          </a:xfrm>
          <a:prstGeom prst="rect">
            <a:avLst/>
          </a:prstGeom>
        </p:spPr>
      </p:pic>
      <p:sp>
        <p:nvSpPr>
          <p:cNvPr id="1720933855" name=""/>
          <p:cNvSpPr txBox="1"/>
          <p:nvPr/>
        </p:nvSpPr>
        <p:spPr bwMode="auto">
          <a:xfrm flipH="0" flipV="0">
            <a:off x="408411" y="1300903"/>
            <a:ext cx="5314292" cy="40541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4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5</a:t>
            </a: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correct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answers</a:t>
            </a:r>
            <a:endParaRPr sz="8000">
              <a:solidFill>
                <a:schemeClr val="bg1"/>
              </a:solidFill>
            </a:endParaRPr>
          </a:p>
        </p:txBody>
      </p:sp>
      <p:sp>
        <p:nvSpPr>
          <p:cNvPr id="1001671942" name=""/>
          <p:cNvSpPr txBox="1"/>
          <p:nvPr/>
        </p:nvSpPr>
        <p:spPr bwMode="auto">
          <a:xfrm flipH="0" flipV="0">
            <a:off x="5349444" y="2710419"/>
            <a:ext cx="1405367" cy="13109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201502945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754815" y="944775"/>
            <a:ext cx="4762498" cy="4762498"/>
          </a:xfrm>
          <a:prstGeom prst="rect">
            <a:avLst/>
          </a:prstGeom>
        </p:spPr>
      </p:pic>
      <p:sp>
        <p:nvSpPr>
          <p:cNvPr id="1126663939" name=""/>
          <p:cNvSpPr txBox="1"/>
          <p:nvPr/>
        </p:nvSpPr>
        <p:spPr bwMode="auto">
          <a:xfrm flipH="0" flipV="0">
            <a:off x="408413" y="1914285"/>
            <a:ext cx="5321853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answer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not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on the board</a:t>
            </a:r>
            <a:endParaRPr sz="8000">
              <a:solidFill>
                <a:schemeClr val="bg1"/>
              </a:solidFill>
            </a:endParaRPr>
          </a:p>
        </p:txBody>
      </p:sp>
      <p:sp>
        <p:nvSpPr>
          <p:cNvPr id="264247407" name=""/>
          <p:cNvSpPr txBox="1"/>
          <p:nvPr/>
        </p:nvSpPr>
        <p:spPr bwMode="auto">
          <a:xfrm flipH="0" flipV="0">
            <a:off x="5349444" y="2710419"/>
            <a:ext cx="1405367" cy="13109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51259438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754815" y="944775"/>
            <a:ext cx="4762498" cy="4762498"/>
          </a:xfrm>
          <a:prstGeom prst="rect">
            <a:avLst/>
          </a:prstGeom>
        </p:spPr>
      </p:pic>
      <p:sp>
        <p:nvSpPr>
          <p:cNvPr id="792032846" name=""/>
          <p:cNvSpPr txBox="1"/>
          <p:nvPr/>
        </p:nvSpPr>
        <p:spPr bwMode="auto">
          <a:xfrm flipH="0" flipV="0">
            <a:off x="408413" y="1762065"/>
            <a:ext cx="5322213" cy="31397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4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3</a:t>
            </a: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rgbClr val="FF0000"/>
                </a:solidFill>
                <a:latin typeface="Cousine"/>
                <a:ea typeface="Cousine"/>
                <a:cs typeface="Cousine"/>
              </a:rPr>
              <a:t>strikes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</p:txBody>
      </p:sp>
      <p:sp>
        <p:nvSpPr>
          <p:cNvPr id="814945664" name=""/>
          <p:cNvSpPr txBox="1"/>
          <p:nvPr/>
        </p:nvSpPr>
        <p:spPr bwMode="auto">
          <a:xfrm flipH="0" flipV="0">
            <a:off x="5349444" y="2710419"/>
            <a:ext cx="1405367" cy="13109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13868428" name=""/>
          <p:cNvSpPr txBox="1"/>
          <p:nvPr/>
        </p:nvSpPr>
        <p:spPr bwMode="auto">
          <a:xfrm flipH="0" flipV="0">
            <a:off x="5104884" y="1747842"/>
            <a:ext cx="6149952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chance for other groups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		 to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steal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</p:txBody>
      </p:sp>
      <p:pic>
        <p:nvPicPr>
          <p:cNvPr id="2948014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21340705" flipH="0" flipV="0">
            <a:off x="1565188" y="2306324"/>
            <a:ext cx="6317660" cy="63176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7076462" name=""/>
          <p:cNvSpPr txBox="1"/>
          <p:nvPr/>
        </p:nvSpPr>
        <p:spPr bwMode="auto">
          <a:xfrm flipH="0" flipV="0">
            <a:off x="935398" y="1976788"/>
            <a:ext cx="10734658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the order of the steal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will be based on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the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bids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2084966029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947718" y="3448049"/>
            <a:ext cx="5650123" cy="565012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12791828" name=""/>
          <p:cNvSpPr txBox="1"/>
          <p:nvPr/>
        </p:nvSpPr>
        <p:spPr bwMode="auto">
          <a:xfrm flipH="0" flipV="0">
            <a:off x="935398" y="768868"/>
            <a:ext cx="10726738" cy="52429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highest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>
              <a:defRPr/>
            </a:pPr>
            <a:endParaRPr/>
          </a:p>
          <a:p>
            <a:pPr algn="ctr">
              <a:defRPr/>
            </a:pPr>
            <a:r>
              <a:rPr sz="20000" b="1" i="0" u="none">
                <a:solidFill>
                  <a:schemeClr val="accent2"/>
                </a:solidFill>
                <a:latin typeface="Cousine"/>
                <a:ea typeface="Lucida Sans Unicode"/>
                <a:cs typeface="Cousine"/>
              </a:rPr>
              <a:t>↓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lowest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60387504" name=""/>
          <p:cNvSpPr txBox="1"/>
          <p:nvPr/>
        </p:nvSpPr>
        <p:spPr bwMode="auto">
          <a:xfrm flipH="0" flipV="0">
            <a:off x="935397" y="1986327"/>
            <a:ext cx="10753737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stealing group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will have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only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rgbClr val="FF8800"/>
                </a:solidFill>
                <a:latin typeface="Times New Roman"/>
                <a:cs typeface="Times New Roman"/>
              </a:rPr>
              <a:t>1 chance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Times New Roman"/>
                <a:cs typeface="Times New Roman"/>
              </a:rPr>
              <a:t> to steal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pic>
        <p:nvPicPr>
          <p:cNvPr id="16422089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5202599" y="-256436"/>
            <a:ext cx="5933713" cy="5933713"/>
          </a:xfrm>
          <a:prstGeom prst="rect">
            <a:avLst/>
          </a:prstGeom>
        </p:spPr>
      </p:pic>
      <p:sp>
        <p:nvSpPr>
          <p:cNvPr id="1526334018" name=""/>
          <p:cNvSpPr txBox="1"/>
          <p:nvPr/>
        </p:nvSpPr>
        <p:spPr bwMode="auto">
          <a:xfrm flipH="0" flipV="0">
            <a:off x="408411" y="2276984"/>
            <a:ext cx="5315732" cy="210347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accent2"/>
                </a:solidFill>
                <a:latin typeface="Cousine"/>
                <a:ea typeface="Cousine"/>
                <a:cs typeface="Cousine"/>
              </a:rPr>
              <a:t>correct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" sz="72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answer</a:t>
            </a:r>
            <a:endParaRPr sz="7200">
              <a:solidFill>
                <a:schemeClr val="bg1"/>
              </a:solidFill>
            </a:endParaRPr>
          </a:p>
        </p:txBody>
      </p:sp>
      <p:sp>
        <p:nvSpPr>
          <p:cNvPr id="1536157533" name=""/>
          <p:cNvSpPr txBox="1"/>
          <p:nvPr/>
        </p:nvSpPr>
        <p:spPr bwMode="auto">
          <a:xfrm flipH="0" flipV="0">
            <a:off x="5349444" y="2710419"/>
            <a:ext cx="1405367" cy="13109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8608036" name=""/>
          <p:cNvSpPr txBox="1"/>
          <p:nvPr/>
        </p:nvSpPr>
        <p:spPr bwMode="auto">
          <a:xfrm flipH="0" flipV="0">
            <a:off x="408413" y="1914285"/>
            <a:ext cx="5321853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answer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not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on the board</a:t>
            </a:r>
            <a:endParaRPr sz="8000">
              <a:solidFill>
                <a:schemeClr val="bg1"/>
              </a:solidFill>
            </a:endParaRPr>
          </a:p>
        </p:txBody>
      </p:sp>
      <p:sp>
        <p:nvSpPr>
          <p:cNvPr id="1682918595" name=""/>
          <p:cNvSpPr txBox="1"/>
          <p:nvPr/>
        </p:nvSpPr>
        <p:spPr bwMode="auto">
          <a:xfrm flipH="0" flipV="0">
            <a:off x="5349444" y="2710419"/>
            <a:ext cx="1405367" cy="13109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  <p:pic>
        <p:nvPicPr>
          <p:cNvPr id="1976100225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754815" y="944775"/>
            <a:ext cx="4762497" cy="47624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6547060" name=""/>
          <p:cNvSpPr txBox="1"/>
          <p:nvPr/>
        </p:nvSpPr>
        <p:spPr bwMode="auto">
          <a:xfrm flipH="0" flipV="0">
            <a:off x="935398" y="2423548"/>
            <a:ext cx="10713778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chance for the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next group 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to steal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71855459" name=""/>
          <p:cNvSpPr txBox="1"/>
          <p:nvPr/>
        </p:nvSpPr>
        <p:spPr bwMode="auto">
          <a:xfrm flipH="0" flipV="0">
            <a:off x="982535" y="2287259"/>
            <a:ext cx="10229807" cy="22863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36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A game inspired by Family Feud where teams compete to name the most popular answers to survey questions to win the game.</a:t>
            </a:r>
            <a:endParaRPr lang="en" sz="36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24436536" name=""/>
          <p:cNvSpPr txBox="1"/>
          <p:nvPr/>
        </p:nvSpPr>
        <p:spPr bwMode="auto">
          <a:xfrm flipH="0" flipV="0">
            <a:off x="935397" y="1521026"/>
            <a:ext cx="10737537" cy="37493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round ends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after a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successful</a:t>
            </a:r>
            <a:endParaRPr sz="6000" b="1" i="0" u="none" strike="noStrike" cap="none" spc="0">
              <a:solidFill>
                <a:srgbClr val="FF8800"/>
              </a:solidFill>
              <a:latin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				steal</a:t>
            </a:r>
            <a:endParaRPr lang="en"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1331073892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6123243" y="87000"/>
            <a:ext cx="4762499" cy="4762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19501388" name=""/>
          <p:cNvSpPr txBox="1"/>
          <p:nvPr/>
        </p:nvSpPr>
        <p:spPr bwMode="auto">
          <a:xfrm flipH="0" flipV="0">
            <a:off x="5046993" y="1981827"/>
            <a:ext cx="6633142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point will be awarded to the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starting group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</p:txBody>
      </p:sp>
      <p:sp>
        <p:nvSpPr>
          <p:cNvPr id="1596801394" name=""/>
          <p:cNvSpPr txBox="1"/>
          <p:nvPr/>
        </p:nvSpPr>
        <p:spPr bwMode="auto">
          <a:xfrm flipH="0" flipV="0">
            <a:off x="3689004" y="2824986"/>
            <a:ext cx="1405726" cy="1310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  <p:pic>
        <p:nvPicPr>
          <p:cNvPr id="2044144914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>
            <a:off x="-434989" y="687344"/>
            <a:ext cx="4762499" cy="476249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alphaModFix amt="99999"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81621914" name=""/>
          <p:cNvSpPr txBox="1"/>
          <p:nvPr/>
        </p:nvSpPr>
        <p:spPr bwMode="auto">
          <a:xfrm flipH="0" flipV="0">
            <a:off x="1354500" y="2405078"/>
            <a:ext cx="9280818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2000" b="1" i="0" u="none" strike="noStrike" cap="none" spc="0">
                <a:solidFill>
                  <a:schemeClr val="bg1"/>
                </a:solidFill>
                <a:latin typeface="DejaVu Serif"/>
                <a:ea typeface="Cousine"/>
                <a:cs typeface="DejaVu Serif"/>
              </a:rPr>
              <a:t>Winning</a:t>
            </a:r>
            <a:endParaRPr sz="1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49136153" name=""/>
          <p:cNvSpPr txBox="1"/>
          <p:nvPr/>
        </p:nvSpPr>
        <p:spPr bwMode="auto">
          <a:xfrm flipH="0" flipV="0">
            <a:off x="935397" y="2210339"/>
            <a:ext cx="10750137" cy="24387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94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after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9 rounds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5141809" name=""/>
          <p:cNvSpPr txBox="1"/>
          <p:nvPr/>
        </p:nvSpPr>
        <p:spPr bwMode="auto">
          <a:xfrm flipH="0" flipV="0">
            <a:off x="5349443" y="2710597"/>
            <a:ext cx="1405726" cy="1310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  <p:pic>
        <p:nvPicPr>
          <p:cNvPr id="1978297561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flipH="0" flipV="0">
            <a:off x="6586346" y="338933"/>
            <a:ext cx="4369352" cy="6180131"/>
          </a:xfrm>
          <a:prstGeom prst="rect">
            <a:avLst/>
          </a:prstGeom>
        </p:spPr>
      </p:pic>
      <p:pic>
        <p:nvPicPr>
          <p:cNvPr id="20401323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275143" y="2775089"/>
            <a:ext cx="3022705" cy="3022705"/>
          </a:xfrm>
          <a:prstGeom prst="rect">
            <a:avLst/>
          </a:prstGeom>
        </p:spPr>
      </p:pic>
      <p:pic>
        <p:nvPicPr>
          <p:cNvPr id="31605470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996595" y="1895170"/>
            <a:ext cx="2557096" cy="2557096"/>
          </a:xfrm>
          <a:prstGeom prst="rect">
            <a:avLst/>
          </a:prstGeom>
        </p:spPr>
      </p:pic>
      <p:pic>
        <p:nvPicPr>
          <p:cNvPr id="1127027752" name=""/>
          <p:cNvPicPr>
            <a:picLocks noChangeAspect="1"/>
          </p:cNvPicPr>
          <p:nvPr/>
        </p:nvPicPr>
        <p:blipFill>
          <a:blip r:embed="rId4"/>
          <a:stretch/>
        </p:blipFill>
        <p:spPr bwMode="auto">
          <a:xfrm flipH="0" flipV="0">
            <a:off x="2512293" y="939862"/>
            <a:ext cx="2233855" cy="2233855"/>
          </a:xfrm>
          <a:prstGeom prst="rect">
            <a:avLst/>
          </a:prstGeom>
        </p:spPr>
      </p:pic>
      <p:pic>
        <p:nvPicPr>
          <p:cNvPr id="105930609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rot="20771347" flipH="0" flipV="0">
            <a:off x="10021275" y="628511"/>
            <a:ext cx="1868849" cy="1868849"/>
          </a:xfrm>
          <a:prstGeom prst="rect">
            <a:avLst/>
          </a:prstGeom>
        </p:spPr>
      </p:pic>
      <p:pic>
        <p:nvPicPr>
          <p:cNvPr id="226825938" name=""/>
          <p:cNvPicPr>
            <a:picLocks noChangeAspect="1"/>
          </p:cNvPicPr>
          <p:nvPr/>
        </p:nvPicPr>
        <p:blipFill>
          <a:blip r:embed="rId5"/>
          <a:stretch/>
        </p:blipFill>
        <p:spPr bwMode="auto">
          <a:xfrm rot="20771347" flipH="0" flipV="0">
            <a:off x="6501320" y="4015672"/>
            <a:ext cx="1552012" cy="15520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12308560" name=""/>
          <p:cNvSpPr txBox="1"/>
          <p:nvPr/>
        </p:nvSpPr>
        <p:spPr bwMode="auto">
          <a:xfrm flipH="0" flipV="0">
            <a:off x="935397" y="2886147"/>
            <a:ext cx="10724577" cy="10062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in the event of a </a:t>
            </a:r>
            <a:r>
              <a:rPr lang="en" sz="6000" b="1" i="0" u="none" strike="noStrike" cap="none" spc="0">
                <a:solidFill>
                  <a:srgbClr val="FF8800"/>
                </a:solidFill>
                <a:latin typeface="Cousine"/>
                <a:cs typeface="Cousine"/>
              </a:rPr>
              <a:t>tie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78642439" name=""/>
          <p:cNvSpPr txBox="1"/>
          <p:nvPr/>
        </p:nvSpPr>
        <p:spPr bwMode="auto">
          <a:xfrm flipH="0" flipV="0">
            <a:off x="935397" y="2432547"/>
            <a:ext cx="10731777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accent2"/>
                </a:solidFill>
                <a:latin typeface="Cousine"/>
                <a:cs typeface="Cousine"/>
              </a:rPr>
              <a:t>BONUS</a:t>
            </a: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cs typeface="Cousine"/>
            </a:endParaRPr>
          </a:p>
          <a:p>
            <a:pPr algn="ctr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cs typeface="Cousine"/>
              </a:rPr>
              <a:t>round</a:t>
            </a:r>
            <a:endParaRPr sz="6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pic>
        <p:nvPicPr>
          <p:cNvPr id="996575066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20234990" flipH="0" flipV="0">
            <a:off x="4271200" y="3699241"/>
            <a:ext cx="827724" cy="827724"/>
          </a:xfrm>
          <a:prstGeom prst="rect">
            <a:avLst/>
          </a:prstGeom>
        </p:spPr>
      </p:pic>
      <p:pic>
        <p:nvPicPr>
          <p:cNvPr id="1184158150" name=""/>
          <p:cNvPicPr>
            <a:picLocks noChangeAspect="1"/>
          </p:cNvPicPr>
          <p:nvPr/>
        </p:nvPicPr>
        <p:blipFill>
          <a:blip r:embed="rId3"/>
          <a:stretch/>
        </p:blipFill>
        <p:spPr bwMode="auto">
          <a:xfrm rot="1237554" flipH="0" flipV="0">
            <a:off x="7451104" y="2177651"/>
            <a:ext cx="827724" cy="82772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411429" name=""/>
          <p:cNvSpPr txBox="1"/>
          <p:nvPr/>
        </p:nvSpPr>
        <p:spPr bwMode="auto">
          <a:xfrm flipH="0" flipV="0">
            <a:off x="982535" y="2340179"/>
            <a:ext cx="10335647" cy="228635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36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game has 9 rounds. Each round has one survey question with a certain number of answers. The answers collected from a group of 100 people.</a:t>
            </a:r>
            <a:endParaRPr lang="en" sz="36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3">
            <a:alphaModFix amt="99999"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0059707" name=""/>
          <p:cNvSpPr txBox="1"/>
          <p:nvPr/>
        </p:nvSpPr>
        <p:spPr bwMode="auto">
          <a:xfrm flipH="0" flipV="0">
            <a:off x="2002198" y="2403458"/>
            <a:ext cx="8629877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2000" b="1" i="0" u="none" strike="noStrike" cap="none" spc="0">
                <a:solidFill>
                  <a:schemeClr val="bg1"/>
                </a:solidFill>
                <a:latin typeface="DejaVu Serif"/>
                <a:ea typeface="Cousine"/>
                <a:cs typeface="DejaVu Serif"/>
              </a:rPr>
              <a:t>Playing</a:t>
            </a:r>
            <a:endParaRPr sz="1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7769121" name=""/>
          <p:cNvSpPr txBox="1"/>
          <p:nvPr/>
        </p:nvSpPr>
        <p:spPr bwMode="auto">
          <a:xfrm flipH="0" flipV="0">
            <a:off x="935398" y="1957888"/>
            <a:ext cx="10478940" cy="2834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l">
              <a:defRPr/>
            </a:pPr>
            <a:r>
              <a:rPr lang="en" sz="6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The game starts by revealing the </a:t>
            </a:r>
            <a:endParaRPr lang="en" sz="6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  <a:p>
            <a:pPr algn="l">
              <a:defRPr/>
            </a:pPr>
            <a:r>
              <a:rPr lang="en" sz="6000" b="1" i="0" u="none" strike="noStrike" cap="none" spc="0">
                <a:solidFill>
                  <a:schemeClr val="accent2"/>
                </a:solidFill>
                <a:latin typeface="Cousine"/>
                <a:ea typeface="Cousine"/>
                <a:cs typeface="Cousine"/>
              </a:rPr>
              <a:t>1st question</a:t>
            </a:r>
            <a:endParaRPr sz="6000" b="1" i="0" u="none" strike="noStrike" cap="none" spc="0">
              <a:solidFill>
                <a:schemeClr val="accent2"/>
              </a:solidFill>
              <a:latin typeface="Times New Roman"/>
              <a:cs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5485956" name=""/>
          <p:cNvSpPr txBox="1"/>
          <p:nvPr/>
        </p:nvSpPr>
        <p:spPr bwMode="auto">
          <a:xfrm flipH="0" flipV="0">
            <a:off x="408411" y="1950539"/>
            <a:ext cx="5320412" cy="29569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" sz="14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1</a:t>
            </a:r>
            <a:r>
              <a:rPr lang="en" sz="14000" b="1" i="0" u="none" strike="noStrike" cap="none" spc="0" baseline="3000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st</a:t>
            </a: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 </a:t>
            </a:r>
            <a:endParaRPr lang="en" sz="8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  <a:p>
            <a:pPr algn="ctr">
              <a:defRPr/>
            </a:pPr>
            <a:r>
              <a:rPr lang="en" sz="48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question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1464818352" name=""/>
          <p:cNvSpPr txBox="1"/>
          <p:nvPr/>
        </p:nvSpPr>
        <p:spPr bwMode="auto">
          <a:xfrm flipH="0" flipV="0">
            <a:off x="5349445" y="2710420"/>
            <a:ext cx="1405369" cy="131099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sz="8000" b="1">
                <a:solidFill>
                  <a:schemeClr val="bg1"/>
                </a:solidFill>
                <a:latin typeface="Cousine"/>
                <a:cs typeface="Cousine"/>
              </a:rPr>
              <a:t>=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</p:txBody>
      </p:sp>
      <p:sp>
        <p:nvSpPr>
          <p:cNvPr id="1483573274" name=""/>
          <p:cNvSpPr txBox="1"/>
          <p:nvPr/>
        </p:nvSpPr>
        <p:spPr bwMode="auto">
          <a:xfrm flipH="0" flipV="0">
            <a:off x="6202363" y="1893974"/>
            <a:ext cx="5331932" cy="344459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t" anchorCtr="0" forceAA="0" upright="0" compatLnSpc="0">
            <a:spAutoFit/>
          </a:bodyPr>
          <a:p>
            <a:pPr algn="ctr">
              <a:defRPr/>
            </a:pP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Round</a:t>
            </a:r>
            <a:endParaRPr lang="en" sz="8000" b="1" i="0" u="none" strike="noStrike" cap="none" spc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algn="ctr">
              <a:defRPr/>
            </a:pPr>
            <a:r>
              <a:rPr lang="en" sz="14000" b="1" i="0" u="none" strike="noStrike" cap="none" spc="0">
                <a:solidFill>
                  <a:srgbClr val="FF8800"/>
                </a:solidFill>
                <a:latin typeface="Cousine"/>
                <a:ea typeface="Cousine"/>
                <a:cs typeface="Cousine"/>
              </a:rPr>
              <a:t>ONE</a:t>
            </a:r>
            <a:endParaRPr lang="en" sz="8000" b="1" i="0" u="none" strike="noStrike" cap="none" spc="0">
              <a:solidFill>
                <a:schemeClr val="bg1"/>
              </a:solidFill>
              <a:latin typeface="Cousine"/>
              <a:ea typeface="Cousine"/>
              <a:cs typeface="Cousine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>
            <a:alphaModFix amt="99999"/>
          </a:blip>
          <a:stretch/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25253248" name=""/>
          <p:cNvSpPr txBox="1"/>
          <p:nvPr/>
        </p:nvSpPr>
        <p:spPr bwMode="auto">
          <a:xfrm flipH="0" flipV="0">
            <a:off x="2002198" y="2400938"/>
            <a:ext cx="8624837" cy="192060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12000" b="1" i="0" u="none" strike="noStrike" cap="none" spc="0">
                <a:solidFill>
                  <a:schemeClr val="bg1"/>
                </a:solidFill>
                <a:latin typeface="DejaVu Serif"/>
                <a:ea typeface="Cousine"/>
                <a:cs typeface="DejaVu Serif"/>
              </a:rPr>
              <a:t>Betting</a:t>
            </a:r>
            <a:endParaRPr sz="14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solidFill>
          <a:schemeClr val="tx1">
            <a:lumMod val="85000"/>
            <a:lumOff val="15000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35573224" name=""/>
          <p:cNvSpPr txBox="1"/>
          <p:nvPr/>
        </p:nvSpPr>
        <p:spPr bwMode="auto">
          <a:xfrm flipH="0" flipV="0">
            <a:off x="935399" y="1957539"/>
            <a:ext cx="10203108" cy="280451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spAutoFit/>
          </a:bodyPr>
          <a:p>
            <a:pPr algn="ctr">
              <a:defRPr/>
            </a:pPr>
            <a:r>
              <a:rPr lang="en" sz="8000" b="1" i="0" u="none" strike="noStrike" cap="none" spc="0">
                <a:solidFill>
                  <a:schemeClr val="bg1"/>
                </a:solidFill>
                <a:latin typeface="Cousine"/>
                <a:ea typeface="Cousine"/>
                <a:cs typeface="Cousine"/>
              </a:rPr>
              <a:t>Question Processing Fees</a:t>
            </a:r>
            <a:endParaRPr sz="8000" b="1">
              <a:solidFill>
                <a:schemeClr val="bg1"/>
              </a:solidFill>
              <a:latin typeface="Cousine"/>
              <a:cs typeface="Cousine"/>
            </a:endParaRPr>
          </a:p>
          <a:p>
            <a:pPr>
              <a:defRPr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Calibri Light"/>
        <a:ea typeface="Arial"/>
        <a:cs typeface="Arial"/>
      </a:majorFont>
      <a:minorFont>
        <a:latin typeface="Calibri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ONLYOFFICE/2.5.565.0</Application>
  <DocSecurity>0</DocSecurity>
  <PresentationFormat>Grand écran</PresentationFormat>
  <Paragraphs>0</Paragraphs>
  <Slides>36</Slides>
  <Notes>36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7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subject/>
  <dc:creator>Yann</dc:creator>
  <cp:keywords/>
  <dc:description/>
  <dc:identifier/>
  <dc:language/>
  <cp:lastModifiedBy>Nami</cp:lastModifiedBy>
  <cp:revision>7</cp:revision>
  <dcterms:created xsi:type="dcterms:W3CDTF">2021-03-17T16:29:21Z</dcterms:created>
  <dcterms:modified xsi:type="dcterms:W3CDTF">2025-04-17T09:59:18Z</dcterms:modified>
  <cp:category/>
  <cp:contentStatus/>
  <cp:version/>
</cp:coreProperties>
</file>